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Attribution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ack and white close-up of curved pieces of paper"/>
          <p:cNvSpPr>
            <a:spLocks noGrp="1"/>
          </p:cNvSpPr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Grey disc against a grey background"/>
          <p:cNvSpPr>
            <a:spLocks noGrp="1"/>
          </p:cNvSpPr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Abstract image of two grey discs intersecting"/>
          <p:cNvSpPr>
            <a:spLocks noGrp="1"/>
          </p:cNvSpPr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lack and white close-up of woven texture"/>
          <p:cNvSpPr>
            <a:spLocks noGrp="1"/>
          </p:cNvSpPr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y abstract curve and line"/>
          <p:cNvSpPr>
            <a:spLocks noGrp="1"/>
          </p:cNvSpPr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Presentation 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ridor of an open-air concrete structure under a partly cloudy sky"/>
          <p:cNvSpPr>
            <a:spLocks noGrp="1"/>
          </p:cNvSpPr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61" name="View through a mesh-like ceiling under a blue sky"/>
          <p:cNvSpPr>
            <a:spLocks noGrp="1"/>
          </p:cNvSpPr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7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8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z="12000" spc="-119"/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roup 2…"/>
          <p:cNvSpPr txBox="1">
            <a:spLocks noGrp="1"/>
          </p:cNvSpPr>
          <p:nvPr>
            <p:ph type="body" idx="21"/>
          </p:nvPr>
        </p:nvSpPr>
        <p:spPr>
          <a:xfrm>
            <a:off x="1206500" y="10226984"/>
            <a:ext cx="21971000" cy="27021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Group 2</a:t>
            </a:r>
          </a:p>
          <a:p>
            <a:r>
              <a:t>Abhinav V S  (22008)</a:t>
            </a:r>
          </a:p>
          <a:p>
            <a:r>
              <a:t>Chaitanya Shinde  (22085)</a:t>
            </a:r>
          </a:p>
          <a:p>
            <a:r>
              <a:t>Dev Raj Singh  (22102)</a:t>
            </a:r>
          </a:p>
        </p:txBody>
      </p:sp>
      <p:sp>
        <p:nvSpPr>
          <p:cNvPr id="172" name="Lexicographic Min-Max Fairness in Task Assignmen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Lexicographic Min-Max Fairness in Task Assignment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sults and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Results and Performance</a:t>
            </a:r>
          </a:p>
        </p:txBody>
      </p:sp>
      <p:sp>
        <p:nvSpPr>
          <p:cNvPr id="200" name="Efficient Assignment : Minimizes total cost but may have no fairness(e.g. [9, 2, 1]).…"/>
          <p:cNvSpPr txBox="1">
            <a:spLocks noGrp="1"/>
          </p:cNvSpPr>
          <p:nvPr>
            <p:ph type="body" idx="1"/>
          </p:nvPr>
        </p:nvSpPr>
        <p:spPr>
          <a:xfrm>
            <a:off x="1181100" y="2568106"/>
            <a:ext cx="21971000" cy="9948548"/>
          </a:xfrm>
          <a:prstGeom prst="rect">
            <a:avLst/>
          </a:prstGeom>
        </p:spPr>
        <p:txBody>
          <a:bodyPr/>
          <a:lstStyle/>
          <a:p>
            <a:r>
              <a:rPr dirty="0"/>
              <a:t>Efficient Assignment : Minimizes total cost but may have no fairness(e.g. [9, 2, 1]).</a:t>
            </a:r>
          </a:p>
          <a:p>
            <a:r>
              <a:rPr dirty="0"/>
              <a:t>Min Max Assignment : (e.g. [7, 2, 6])</a:t>
            </a:r>
          </a:p>
          <a:p>
            <a:r>
              <a:rPr dirty="0" err="1"/>
              <a:t>Lexifair</a:t>
            </a:r>
            <a:r>
              <a:rPr dirty="0"/>
              <a:t> Assignment : (e.g. [7 , 5, 4])</a:t>
            </a:r>
            <a:br>
              <a:rPr dirty="0"/>
            </a:br>
            <a:br>
              <a:rPr dirty="0"/>
            </a:br>
            <a:endParaRPr dirty="0"/>
          </a:p>
          <a:p>
            <a:r>
              <a:rPr dirty="0"/>
              <a:t>Case Study : One-to Many Assignments</a:t>
            </a:r>
            <a:br>
              <a:rPr dirty="0"/>
            </a:br>
            <a:r>
              <a:rPr dirty="0"/>
              <a:t>Challenge : NP-hard for large m != n.</a:t>
            </a:r>
            <a:br>
              <a:rPr dirty="0"/>
            </a:br>
            <a:r>
              <a:rPr dirty="0"/>
              <a:t>Approximation: Partition tasks into groups, Apply </a:t>
            </a:r>
            <a:r>
              <a:rPr dirty="0" err="1"/>
              <a:t>lexifairness</a:t>
            </a:r>
            <a:r>
              <a:rPr dirty="0"/>
              <a:t> to each group iteratively</a:t>
            </a:r>
            <a:br>
              <a:rPr dirty="0"/>
            </a:br>
            <a:r>
              <a:rPr dirty="0"/>
              <a:t>Result : Near - </a:t>
            </a:r>
            <a:r>
              <a:t>lexifair</a:t>
            </a:r>
            <a:r>
              <a:rPr dirty="0"/>
              <a:t> solutions with reduced computation.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Introduction</a:t>
            </a:r>
          </a:p>
        </p:txBody>
      </p:sp>
      <p:sp>
        <p:nvSpPr>
          <p:cNvPr id="175" name="Traditional assignment problems focus on efficiency (minimizing total cost / maximizing utility).…"/>
          <p:cNvSpPr txBox="1">
            <a:spLocks noGrp="1"/>
          </p:cNvSpPr>
          <p:nvPr>
            <p:ph type="body" idx="1"/>
          </p:nvPr>
        </p:nvSpPr>
        <p:spPr>
          <a:xfrm>
            <a:off x="1206500" y="2454310"/>
            <a:ext cx="21971000" cy="10062344"/>
          </a:xfrm>
          <a:prstGeom prst="rect">
            <a:avLst/>
          </a:prstGeom>
        </p:spPr>
        <p:txBody>
          <a:bodyPr/>
          <a:lstStyle/>
          <a:p>
            <a:r>
              <a:t>Traditional assignment problems focus on efficiency (minimizing total cost / maximizing utility).</a:t>
            </a:r>
          </a:p>
          <a:p>
            <a:r>
              <a:t>Fairness is critical in multi-agent systems to prevent overburdening individual agents.</a:t>
            </a:r>
          </a:p>
          <a:p>
            <a:r>
              <a:t>Lexicographic min-max fairness (lexifairness): A stronger fairness criterion than min-max fairness. It minimizes the maximum cost, then the second maximum, and so on.</a:t>
            </a:r>
          </a:p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t>Key Contributionss:</a:t>
            </a:r>
            <a:br/>
            <a:r>
              <a:t>-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Algorithms for one-to-one and one-to-many assignments.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Tractable approximations for computationally hard problems.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Analysis of efficieny-fairness trade-offs.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in-Max Fair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Min-Max Fairness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he goal of min-max fairness is to minimize the maximum cost incurred by any agent. The problem can be formulated as the following optimization problem :                                                          such that,                                 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06500" y="2608445"/>
                <a:ext cx="21971000" cy="10891285"/>
              </a:xfrm>
              <a:prstGeom prst="rect">
                <a:avLst/>
              </a:prstGeom>
            </p:spPr>
            <p:txBody>
              <a:bodyPr/>
              <a:lstStyle/>
              <a:p>
                <a:pPr marL="438911" indent="-438911" defTabSz="2340805">
                  <a:spcBef>
                    <a:spcPts val="4500"/>
                  </a:spcBef>
                  <a:defRPr sz="3839"/>
                </a:pPr>
                <a:r>
                  <a:t>The goal of min-max fairness is to minimize the maximum cost incurred by any agent. The problem can be formulated as the following optimization problem : </a:t>
                </a:r>
                <a:br/>
                <a:r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/>
                <a:r>
                  <a:t>such that,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65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br/>
                <a:r>
                  <a:t>                                                   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sz="465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sSub>
                      <m:sSubPr>
                        <m:ctrlP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=1,∀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br/>
                <a:r>
                  <a:t>                                                   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sz="465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lim>
                    </m:limLow>
                    <m:sSub>
                      <m:sSubPr>
                        <m:ctrlP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=1,∀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br/>
                <a:r>
                  <a:t>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65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∈{0,1}∀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br/>
                <a:r>
                  <a:t>where,</a:t>
                </a:r>
                <a:br/>
                <a:r>
                  <a:t>- z is the objective function, representing the highest cost assigned to any agent.</a:t>
                </a:r>
                <a:br/>
                <a:r>
                  <a:t>- x</a:t>
                </a:r>
                <a:r>
                  <a:rPr sz="669"/>
                  <a:t>ij </a:t>
                </a:r>
                <a:r>
                  <a:t>is a binary decision variable indicating whether task j is assigned to agent i.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65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sz="669"/>
                  <a:t>ij </a:t>
                </a:r>
                <a:r>
                  <a:t>is 1 if agent i performs task j and 0 otherwise.</a:t>
                </a:r>
                <a:br/>
                <a:r>
                  <a:t>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65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sz="669"/>
                  <a:t>ij </a:t>
                </a:r>
                <a:r>
                  <a:t>is the cost incurred by agent i for performing task j.</a:t>
                </a:r>
              </a:p>
              <a:p>
                <a:pPr marL="0" indent="0" defTabSz="914400">
                  <a:spcBef>
                    <a:spcPts val="0"/>
                  </a:spcBef>
                  <a:buSzTx/>
                  <a:buNone/>
                  <a:tabLst>
                    <a:tab pos="330200" algn="l"/>
                    <a:tab pos="673100" algn="l"/>
                    <a:tab pos="1016000" algn="l"/>
                    <a:tab pos="1358900" algn="l"/>
                    <a:tab pos="1701800" algn="l"/>
                    <a:tab pos="2044700" algn="l"/>
                    <a:tab pos="2387600" algn="l"/>
                    <a:tab pos="2730500" algn="l"/>
                    <a:tab pos="3060700" algn="l"/>
                    <a:tab pos="3403600" algn="l"/>
                    <a:tab pos="3746500" algn="l"/>
                    <a:tab pos="4089400" algn="l"/>
                  </a:tabLst>
                  <a:defRPr sz="956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to agent i.</a:t>
                </a:r>
              </a:p>
              <a:p>
                <a:pPr marL="0" indent="0" defTabSz="914400">
                  <a:spcBef>
                    <a:spcPts val="0"/>
                  </a:spcBef>
                  <a:buSzTx/>
                  <a:buNone/>
                  <a:tabLst>
                    <a:tab pos="330200" algn="l"/>
                    <a:tab pos="673100" algn="l"/>
                    <a:tab pos="1016000" algn="l"/>
                    <a:tab pos="1358900" algn="l"/>
                    <a:tab pos="1701800" algn="l"/>
                    <a:tab pos="2044700" algn="l"/>
                    <a:tab pos="2387600" algn="l"/>
                    <a:tab pos="2730500" algn="l"/>
                    <a:tab pos="3060700" algn="l"/>
                    <a:tab pos="3403600" algn="l"/>
                    <a:tab pos="3746500" algn="l"/>
                    <a:tab pos="4089400" algn="l"/>
                  </a:tabLst>
                  <a:defRPr sz="956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any agent.</a:t>
                </a:r>
              </a:p>
            </p:txBody>
          </p:sp>
        </mc:Choice>
        <mc:Fallback>
          <p:sp>
            <p:nvSpPr>
              <p:cNvPr id="178" name="The goal of min-max fairness is to minimize the maximum cost incurred by any agent. The problem can be formulated as the following optimization problem :                                                          such that,                                 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6500" y="2608445"/>
                <a:ext cx="21971000" cy="10891285"/>
              </a:xfrm>
              <a:prstGeom prst="rect">
                <a:avLst/>
              </a:prstGeom>
              <a:blipFill>
                <a:blip r:embed="rId2"/>
                <a:stretch>
                  <a:fillRect l="-1138" t="-10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exicographic Min-Max Fair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Lexicographic Min-Max Fairness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Definition: An assignment is lexifair if: 1. It minimizes the maximum cost across all agents. 2. Among all such assignments, it minimizes the second-highest cost. 3. Repeats recursively until all costs are minimized in descending order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06500" y="2611613"/>
                <a:ext cx="21971000" cy="9905041"/>
              </a:xfrm>
              <a:prstGeom prst="rect">
                <a:avLst/>
              </a:prstGeom>
            </p:spPr>
            <p:txBody>
              <a:bodyPr/>
              <a:lstStyle/>
              <a:p>
                <a:pPr marL="438911" indent="-438911" defTabSz="2340805">
                  <a:spcBef>
                    <a:spcPts val="4500"/>
                  </a:spcBef>
                  <a:defRPr sz="3839" b="1">
                    <a:latin typeface="Graphik"/>
                    <a:ea typeface="Graphik"/>
                    <a:cs typeface="Graphik"/>
                    <a:sym typeface="Graphik"/>
                  </a:defRPr>
                </a:pPr>
                <a:r>
                  <a:t>Definition:</a:t>
                </a:r>
                <a:br/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An assignment is lexifair if:</a:t>
                </a:r>
                <a:b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</a:br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1. It minimizes the maximum cost across all agents.</a:t>
                </a:r>
                <a:b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</a:br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2. Among all such assignments, it minimizes the second-highest cost.</a:t>
                </a:r>
                <a:b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</a:br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3. Repeats recursively until all costs are minimized in descending order.</a:t>
                </a:r>
              </a:p>
              <a:p>
                <a:pPr marL="438911" indent="-438911" defTabSz="2340805">
                  <a:spcBef>
                    <a:spcPts val="4500"/>
                  </a:spcBef>
                  <a:defRPr sz="3839" b="1">
                    <a:latin typeface="Graphik"/>
                    <a:ea typeface="Graphik"/>
                    <a:cs typeface="Graphik"/>
                    <a:sym typeface="Graphik"/>
                  </a:defRPr>
                </a:pPr>
                <a:r>
                  <a:t>Mathematical Formulation:</a:t>
                </a:r>
                <a:br/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For assignment matrix </a:t>
                </a:r>
                <a:r>
                  <a:t>X </a:t>
                </a:r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and cost matrix </a:t>
                </a:r>
                <a:r>
                  <a:t>C</a:t>
                </a:r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:</a:t>
                </a:r>
                <a:b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</a:br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                                        </a:t>
                </a:r>
                <a14:m>
                  <m:oMath xmlns:m="http://schemas.openxmlformats.org/officeDocument/2006/math"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𝐿𝑒𝑥𝑖𝑓𝑎𝑖𝑟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𝑠𝑜𝑟𝑡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46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𝑙𝑒𝑥𝑜𝑟𝑑𝑒𝑟</m:t>
                        </m:r>
                      </m:sub>
                    </m:sSub>
                  </m:oMath>
                </a14:m>
                <a:b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</a:br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where </a:t>
                </a:r>
                <a14:m>
                  <m:oMath xmlns:m="http://schemas.openxmlformats.org/officeDocument/2006/math">
                    <m:r>
                      <a:rPr sz="4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 is element-wise multiplication.</a:t>
                </a:r>
              </a:p>
              <a:p>
                <a:pPr marL="438911" indent="-438911" defTabSz="2340805">
                  <a:spcBef>
                    <a:spcPts val="4500"/>
                  </a:spcBef>
                  <a:defRPr sz="3839" b="1">
                    <a:latin typeface="Graphik"/>
                    <a:ea typeface="Graphik"/>
                    <a:cs typeface="Graphik"/>
                    <a:sym typeface="Graphik"/>
                  </a:defRPr>
                </a:pPr>
                <a:r>
                  <a:t>Comparison with Min-Max Fairness</a:t>
                </a:r>
                <a:br/>
                <a:r>
                  <a:t>- </a:t>
                </a:r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 Min-Max : Only minimizes the maximum cost (may have multiple solutions).</a:t>
                </a:r>
                <a:b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</a:br>
                <a:r>
                  <a:t>- </a:t>
                </a:r>
                <a:r>
                  <a:rPr b="0">
                    <a:latin typeface="Graphik Light"/>
                    <a:ea typeface="Graphik Light"/>
                    <a:cs typeface="Graphik Light"/>
                    <a:sym typeface="Graphik Light"/>
                  </a:rPr>
                  <a:t>Lexifairness : Breaks ties by minimizing the second-highest cost, ensuring a unique, Pareto-efficient solution.</a:t>
                </a:r>
              </a:p>
            </p:txBody>
          </p:sp>
        </mc:Choice>
        <mc:Fallback>
          <p:sp>
            <p:nvSpPr>
              <p:cNvPr id="181" name="Definition: An assignment is lexifair if: 1. It minimizes the maximum cost across all agents. 2. Among all such assignments, it minimizes the second-highest cost. 3. Repeats recursively until all costs are minimized in descending order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6500" y="2611613"/>
                <a:ext cx="21971000" cy="9905041"/>
              </a:xfrm>
              <a:prstGeom prst="rect">
                <a:avLst/>
              </a:prstGeom>
              <a:blipFill>
                <a:blip r:embed="rId2"/>
                <a:stretch>
                  <a:fillRect l="-1138" t="-10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lgorith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Algorithms</a:t>
            </a:r>
          </a:p>
        </p:txBody>
      </p:sp>
      <p:sp>
        <p:nvSpPr>
          <p:cNvPr id="184" name="Algorithm 1 : Iterative Min-Max Optimization 1. Solve a min-max assignment problem. 2. Fix the agent-task pair with the highest cost. 3. Repeat for remaining agents/tasks.…"/>
          <p:cNvSpPr txBox="1">
            <a:spLocks noGrp="1"/>
          </p:cNvSpPr>
          <p:nvPr>
            <p:ph type="body" idx="1"/>
          </p:nvPr>
        </p:nvSpPr>
        <p:spPr>
          <a:xfrm>
            <a:off x="1206500" y="2619849"/>
            <a:ext cx="21971000" cy="9896805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t>Algorithm 1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: Iterative Min-Max Optimization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1. Solve a min-max assignment problem.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2. Fix the agent-task pair with the highest cost.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3. Repeat for remaining agents/tasks.</a:t>
            </a:r>
          </a:p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t>Algorithm 2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: Network Flow Approach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Modles assignment as a flow network: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1. Add edges between agents and tasks in ascending cost order.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2. Solve feasibility iteratively using max-flow/min-cut.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3. Fix “bottleneck” edges at each step.</a:t>
            </a:r>
          </a:p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Advantages: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- Polynomial time complexity (efficient for large n).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- Naturally enforces lexifairness through edge ordering.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mplementation &amp;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Implementation &amp; Results</a:t>
            </a:r>
          </a:p>
        </p:txBody>
      </p:sp>
      <p:sp>
        <p:nvSpPr>
          <p:cNvPr id="187" name="Iterative Min-Max Optimization (MILP) - Description : Implemented by repeatedly solving a min-max fair assignment problem and fixing the agent-task pair with the highest cost at each iteration. - Implementation Details: The algorithm employs a Mixed Inte"/>
          <p:cNvSpPr txBox="1">
            <a:spLocks noGrp="1"/>
          </p:cNvSpPr>
          <p:nvPr>
            <p:ph type="body" idx="1"/>
          </p:nvPr>
        </p:nvSpPr>
        <p:spPr>
          <a:xfrm>
            <a:off x="1206500" y="2608657"/>
            <a:ext cx="21971000" cy="9907997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t>Iterative Min-Max Optimization (MILP)</a:t>
            </a:r>
            <a:br/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Description : Implemented by repeatedly solving a min-max fair assignment problem and fixing the agent-task pair with the highest cost at each iteration.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Implementation Details: The algorithm employs a Mixed Integer Linear Programming solver to find the min-max fair assignment at each iteration. The implementation reassigns the most expensive task to an agent with a lower cost.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Advantages : Easy to understand and implement. 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Libraries : PuLP (Python)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etwork Flow Approach : - Description : Implemented as a network with agents and task as nodes. Edges are added between agents and tasks based on increasing cost. - Implementation Details : Utilizes a max-flow/min-cut algorithm (e.g., Edmonds-Karp or Din"/>
          <p:cNvSpPr txBox="1">
            <a:spLocks noGrp="1"/>
          </p:cNvSpPr>
          <p:nvPr>
            <p:ph type="body" idx="1"/>
          </p:nvPr>
        </p:nvSpPr>
        <p:spPr>
          <a:xfrm>
            <a:off x="1206500" y="2615837"/>
            <a:ext cx="21971000" cy="9900817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t>Network Flow Approach :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Description : Implemented as a network with agents and task as nodes. Edges are added between agents and tasks based on increasing cost.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Implementation Details : Utilizes a max-flow/min-cut algorithm (e.g., Edmonds-Karp or Dinic’s) to find feasible assignments. Iteratively adds edges until a complete assignment is possible. The final assignment represents the lexifair solution.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Advantages : Polynomial time complexity, scalable for larger problems.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Libraries : NetworkX (Python)</a:t>
            </a:r>
          </a:p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t>Computational Complexity</a:t>
            </a:r>
            <a:br/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MILP : Requires solving n MILP problems, which can be computationally expensive for large n.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t>-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Network Flow : Polynomial time complexity, typically O(n^3</a:t>
            </a:r>
            <a:r>
              <a:rPr sz="4100" b="0">
                <a:latin typeface="Graphik Light"/>
                <a:ea typeface="Graphik Light"/>
                <a:cs typeface="Graphik Light"/>
                <a:sym typeface="Graphik Light"/>
              </a:rPr>
              <a:t>) , making it more scalable.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sults and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Results and Performance</a:t>
            </a:r>
          </a:p>
        </p:txBody>
      </p:sp>
      <p:sp>
        <p:nvSpPr>
          <p:cNvPr id="192" name="Comparison of Assignment - Input :Cost matrix (tasks × agents)                                                                           [ 9,   5,   6]                                                                           [8,    2,   4]              "/>
          <p:cNvSpPr txBox="1">
            <a:spLocks noGrp="1"/>
          </p:cNvSpPr>
          <p:nvPr>
            <p:ph type="body" idx="1"/>
          </p:nvPr>
        </p:nvSpPr>
        <p:spPr>
          <a:xfrm>
            <a:off x="1206500" y="2612880"/>
            <a:ext cx="21971000" cy="9903774"/>
          </a:xfrm>
          <a:prstGeom prst="rect">
            <a:avLst/>
          </a:prstGeom>
        </p:spPr>
        <p:txBody>
          <a:bodyPr/>
          <a:lstStyle/>
          <a:p>
            <a:r>
              <a:t>Comparison of Assignment</a:t>
            </a:r>
            <a:br/>
            <a:r>
              <a:t>- Input :</a:t>
            </a:r>
            <a:r>
              <a:rPr sz="3400"/>
              <a:t>Cost matrix (tasks × agents)</a:t>
            </a:r>
            <a:br>
              <a:rPr sz="3700"/>
            </a:br>
            <a:r>
              <a:rPr sz="3700"/>
              <a:t>                                                                          [ 9,   5,   6]</a:t>
            </a:r>
            <a:br>
              <a:rPr sz="3700"/>
            </a:br>
            <a:r>
              <a:rPr sz="3700"/>
              <a:t>                                                                          [8,    2,   4]</a:t>
            </a:r>
            <a:br>
              <a:rPr sz="3700"/>
            </a:br>
            <a:r>
              <a:rPr sz="3700"/>
              <a:t>                                                                          [7,    3,    1]</a:t>
            </a:r>
            <a:br>
              <a:rPr sz="3700"/>
            </a:br>
            <a:br>
              <a:rPr sz="3700"/>
            </a:br>
            <a:endParaRPr sz="3700"/>
          </a:p>
        </p:txBody>
      </p:sp>
      <p:pic>
        <p:nvPicPr>
          <p:cNvPr id="193" name="Screenshot 2025-04-24 at 6.51.19 AM.png" descr="Screenshot 2025-04-24 at 6.51.1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76" y="5960554"/>
            <a:ext cx="8948877" cy="8241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shot 2025-04-24 at 6.51.49 AM.png" descr="Screenshot 2025-04-24 at 6.51.4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126" y="6218921"/>
            <a:ext cx="10730664" cy="7724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sults and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Results and 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Metrices: - Price of Fairness (POF) from equation 4 in the paper: Lexifairness typically has a higher POF than min-max fairness, showing that achieving the stronger notion of fairness does sacrifice efficiency.                                            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06500" y="2608022"/>
                <a:ext cx="21971000" cy="9908632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Metrices:</a:t>
                </a:r>
                <a:br/>
                <a:r>
                  <a:t>- Price of Fairness (POF) from equation 4 in the paper:</a:t>
                </a:r>
                <a:br/>
                <a:r>
                  <a:t>Lexifairness typically has a higher POF than min-max fairness, showing that achieving the stronger notion of fairness does sacrifice efficiency.</a:t>
                </a:r>
                <a:br/>
                <a:r>
                  <a:t>                                 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sz="48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POF</m:t>
                    </m:r>
                    <m:r>
                      <a:rPr sz="48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8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sz="48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sz="48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Sup>
                          <m:sSubSupPr>
                            <m:ctrl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fair</m:t>
                            </m:r>
                          </m:sup>
                        </m:sSubSup>
                        <m:r>
                          <a:rPr sz="48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Sup>
                          <m:sSubSupPr>
                            <m:ctrl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Sup>
                          <m:sSubSupPr>
                            <m:ctrl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sz="48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p>
                        </m:sSubSup>
                      </m:den>
                    </m:f>
                  </m:oMath>
                </a14:m>
                <a:br/>
                <a:r>
                  <a:t>- Gini Coefficient: Measures the inequality of costs across agents. Bounded between [0, 1]. where 0 means perfect fairness.</a:t>
                </a:r>
                <a:br/>
                <a:r>
                  <a:t>and 1 means perfectly unfair.</a:t>
                </a:r>
              </a:p>
            </p:txBody>
          </p:sp>
        </mc:Choice>
        <mc:Fallback>
          <p:sp>
            <p:nvSpPr>
              <p:cNvPr id="197" name="Metrices: - Price of Fairness (POF) from equation 4 in the paper: Lexifairness typically has a higher POF than min-max fairness, showing that achieving the stronger notion of fairness does sacrifice efficiency.                                            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6500" y="2608022"/>
                <a:ext cx="21971000" cy="9908632"/>
              </a:xfrm>
              <a:prstGeom prst="rect">
                <a:avLst/>
              </a:prstGeom>
              <a:blipFill>
                <a:blip r:embed="rId2"/>
                <a:stretch>
                  <a:fillRect l="-1193" t="-11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</Words>
  <Application>Microsoft Office PowerPoint</Application>
  <PresentationFormat>Custom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Cambria Math</vt:lpstr>
      <vt:lpstr>Futura Bold</vt:lpstr>
      <vt:lpstr>Graphik</vt:lpstr>
      <vt:lpstr>Graphik Light</vt:lpstr>
      <vt:lpstr>Helvetica Neue</vt:lpstr>
      <vt:lpstr>Produkt Extralight</vt:lpstr>
      <vt:lpstr>Produkt Light</vt:lpstr>
      <vt:lpstr>35_DynamicWavesDark</vt:lpstr>
      <vt:lpstr>Lexicographic Min-Max Fairness in Task Assignment</vt:lpstr>
      <vt:lpstr>Introduction</vt:lpstr>
      <vt:lpstr>Min-Max Fairness</vt:lpstr>
      <vt:lpstr>Lexicographic Min-Max Fairness</vt:lpstr>
      <vt:lpstr>Algorithms</vt:lpstr>
      <vt:lpstr>Implementation &amp; Results</vt:lpstr>
      <vt:lpstr>PowerPoint Presentation</vt:lpstr>
      <vt:lpstr>Results and Performance</vt:lpstr>
      <vt:lpstr>Results and Performance</vt:lpstr>
      <vt:lpstr>Results and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Abhinav VS</dc:creator>
  <cp:lastModifiedBy>Abhinav VS</cp:lastModifiedBy>
  <cp:revision>1</cp:revision>
  <dcterms:modified xsi:type="dcterms:W3CDTF">2025-04-24T03:12:49Z</dcterms:modified>
</cp:coreProperties>
</file>